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81" r:id="rId6"/>
    <p:sldId id="366" r:id="rId7"/>
    <p:sldId id="368" r:id="rId8"/>
    <p:sldId id="370" r:id="rId9"/>
    <p:sldId id="369" r:id="rId10"/>
    <p:sldId id="367" r:id="rId11"/>
    <p:sldId id="371" r:id="rId12"/>
    <p:sldId id="279" r:id="rId13"/>
  </p:sldIdLst>
  <p:sldSz cx="18288000" cy="10287000"/>
  <p:notesSz cx="10287000" cy="18288000"/>
  <p:embeddedFontLst>
    <p:embeddedFont>
      <p:font typeface="Raleway ExtraBold" pitchFamily="2" charset="-52"/>
      <p:bold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Raleway" pitchFamily="2" charset="-52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Le9Xsv5saMZY0+L+nveqd6Cnx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9501E7-10BF-4047-BFEE-A3A8BB8249F1}">
  <a:tblStyle styleId="{9A9501E7-10BF-4047-BFEE-A3A8BB8249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93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4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08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380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097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952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557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9" name="Google Shape;61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0" name="Google Shape;62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elp.fsight.ru/ru/mergedProjects/dataanalysis/plugins/connecting_plugins_dashboards.ht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help.fsight.ru/ru/mergedProjects/dataanalysis/plugins/plugins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9400" y="0"/>
            <a:ext cx="1546860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7506949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2500" y="828675"/>
            <a:ext cx="1866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952500" y="5121728"/>
            <a:ext cx="17189213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aleway ExtraBold"/>
              <a:buNone/>
            </a:pPr>
            <a:r>
              <a:rPr lang="ru-RU" sz="6600" dirty="0">
                <a:solidFill>
                  <a:srgbClr val="FFFFFF"/>
                </a:solidFill>
                <a:latin typeface="Raleway ExtraBold"/>
                <a:sym typeface="Calibri"/>
              </a:rPr>
              <a:t>Подключение внешних визуализаторов стандартными средствами </a:t>
            </a:r>
            <a:br>
              <a:rPr lang="ru-RU" sz="6600" dirty="0">
                <a:solidFill>
                  <a:srgbClr val="FFFFFF"/>
                </a:solidFill>
                <a:latin typeface="Raleway ExtraBold"/>
                <a:sym typeface="Calibri"/>
              </a:rPr>
            </a:br>
            <a:r>
              <a:rPr lang="ru-RU" sz="6600" dirty="0">
                <a:solidFill>
                  <a:srgbClr val="FFFFFF"/>
                </a:solidFill>
                <a:latin typeface="Raleway ExtraBold"/>
                <a:sym typeface="Calibri"/>
              </a:rPr>
              <a:t>«Форсайт. Аналитическая платформа»</a:t>
            </a:r>
            <a:endParaRPr sz="6600" dirty="0">
              <a:solidFill>
                <a:srgbClr val="FFFFFF"/>
              </a:solidFill>
              <a:latin typeface="Raleway ExtraBold"/>
              <a:sym typeface="Calibri"/>
            </a:endParaRPr>
          </a:p>
        </p:txBody>
      </p:sp>
      <p:sp>
        <p:nvSpPr>
          <p:cNvPr id="8" name="Google Shape;19;p1">
            <a:extLst>
              <a:ext uri="{FF2B5EF4-FFF2-40B4-BE49-F238E27FC236}">
                <a16:creationId xmlns:a16="http://schemas.microsoft.com/office/drawing/2014/main" id="{AFDBA683-5430-476B-8CB0-67C6251E5CE3}"/>
              </a:ext>
            </a:extLst>
          </p:cNvPr>
          <p:cNvSpPr/>
          <p:nvPr/>
        </p:nvSpPr>
        <p:spPr>
          <a:xfrm>
            <a:off x="952500" y="8028991"/>
            <a:ext cx="10346872" cy="109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aleway ExtraBold"/>
              <a:buNone/>
            </a:pPr>
            <a:r>
              <a:rPr lang="ru-RU" sz="4800" dirty="0">
                <a:solidFill>
                  <a:srgbClr val="FFFFFF"/>
                </a:solidFill>
                <a:latin typeface="Raleway ExtraBold"/>
                <a:sym typeface="Calibri"/>
              </a:rPr>
              <a:t>Опыт компании КРИТ</a:t>
            </a:r>
            <a:endParaRPr sz="4800" dirty="0">
              <a:solidFill>
                <a:srgbClr val="FFFFFF"/>
              </a:solidFill>
              <a:latin typeface="Raleway ExtraBold"/>
              <a:sym typeface="Calibri"/>
            </a:endParaRPr>
          </a:p>
        </p:txBody>
      </p:sp>
      <p:grpSp>
        <p:nvGrpSpPr>
          <p:cNvPr id="9" name="Рисунок 11">
            <a:extLst>
              <a:ext uri="{FF2B5EF4-FFF2-40B4-BE49-F238E27FC236}">
                <a16:creationId xmlns:a16="http://schemas.microsoft.com/office/drawing/2014/main" id="{30A187C7-BE43-43A8-A082-6BB3A243EDAD}"/>
              </a:ext>
            </a:extLst>
          </p:cNvPr>
          <p:cNvGrpSpPr>
            <a:grpSpLocks noChangeAspect="1"/>
          </p:cNvGrpSpPr>
          <p:nvPr/>
        </p:nvGrpSpPr>
        <p:grpSpPr>
          <a:xfrm>
            <a:off x="16809218" y="828675"/>
            <a:ext cx="676742" cy="381000"/>
            <a:chOff x="1064086" y="5452042"/>
            <a:chExt cx="1289861" cy="726182"/>
          </a:xfrm>
          <a:solidFill>
            <a:schemeClr val="bg1"/>
          </a:solidFill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F1615E43-F2FC-4FEC-805A-87D15A46F591}"/>
                </a:ext>
              </a:extLst>
            </p:cNvPr>
            <p:cNvSpPr/>
            <p:nvPr/>
          </p:nvSpPr>
          <p:spPr>
            <a:xfrm>
              <a:off x="1868980" y="5815133"/>
              <a:ext cx="76172" cy="363091"/>
            </a:xfrm>
            <a:custGeom>
              <a:avLst/>
              <a:gdLst>
                <a:gd name="connsiteX0" fmla="*/ 0 w 76172"/>
                <a:gd name="connsiteY0" fmla="*/ 0 h 363091"/>
                <a:gd name="connsiteX1" fmla="*/ 76173 w 76172"/>
                <a:gd name="connsiteY1" fmla="*/ 0 h 363091"/>
                <a:gd name="connsiteX2" fmla="*/ 76173 w 76172"/>
                <a:gd name="connsiteY2" fmla="*/ 363091 h 363091"/>
                <a:gd name="connsiteX3" fmla="*/ 0 w 76172"/>
                <a:gd name="connsiteY3" fmla="*/ 363091 h 36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172" h="363091">
                  <a:moveTo>
                    <a:pt x="0" y="0"/>
                  </a:moveTo>
                  <a:lnTo>
                    <a:pt x="76173" y="0"/>
                  </a:lnTo>
                  <a:lnTo>
                    <a:pt x="76173" y="363091"/>
                  </a:lnTo>
                  <a:lnTo>
                    <a:pt x="0" y="363091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8C785137-8F9F-441C-83DF-D95C2B2B0636}"/>
                </a:ext>
              </a:extLst>
            </p:cNvPr>
            <p:cNvSpPr/>
            <p:nvPr/>
          </p:nvSpPr>
          <p:spPr>
            <a:xfrm>
              <a:off x="1851206" y="5675482"/>
              <a:ext cx="170119" cy="76173"/>
            </a:xfrm>
            <a:custGeom>
              <a:avLst/>
              <a:gdLst>
                <a:gd name="connsiteX0" fmla="*/ 71095 w 170119"/>
                <a:gd name="connsiteY0" fmla="*/ 0 h 76173"/>
                <a:gd name="connsiteX1" fmla="*/ 0 w 170119"/>
                <a:gd name="connsiteY1" fmla="*/ 76173 h 76173"/>
                <a:gd name="connsiteX2" fmla="*/ 101564 w 170119"/>
                <a:gd name="connsiteY2" fmla="*/ 76173 h 76173"/>
                <a:gd name="connsiteX3" fmla="*/ 170120 w 170119"/>
                <a:gd name="connsiteY3" fmla="*/ 0 h 7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19" h="76173">
                  <a:moveTo>
                    <a:pt x="71095" y="0"/>
                  </a:moveTo>
                  <a:lnTo>
                    <a:pt x="0" y="76173"/>
                  </a:lnTo>
                  <a:lnTo>
                    <a:pt x="101564" y="76173"/>
                  </a:lnTo>
                  <a:lnTo>
                    <a:pt x="170120" y="0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5046A35F-A910-426B-A616-2F991B2D61A3}"/>
                </a:ext>
              </a:extLst>
            </p:cNvPr>
            <p:cNvSpPr/>
            <p:nvPr/>
          </p:nvSpPr>
          <p:spPr>
            <a:xfrm>
              <a:off x="1521123" y="5675482"/>
              <a:ext cx="330082" cy="502741"/>
            </a:xfrm>
            <a:custGeom>
              <a:avLst/>
              <a:gdLst>
                <a:gd name="connsiteX0" fmla="*/ 241214 w 330082"/>
                <a:gd name="connsiteY0" fmla="*/ 0 h 502741"/>
                <a:gd name="connsiteX1" fmla="*/ 76173 w 330082"/>
                <a:gd name="connsiteY1" fmla="*/ 71095 h 502741"/>
                <a:gd name="connsiteX2" fmla="*/ 76173 w 330082"/>
                <a:gd name="connsiteY2" fmla="*/ 0 h 502741"/>
                <a:gd name="connsiteX3" fmla="*/ 0 w 330082"/>
                <a:gd name="connsiteY3" fmla="*/ 0 h 502741"/>
                <a:gd name="connsiteX4" fmla="*/ 0 w 330082"/>
                <a:gd name="connsiteY4" fmla="*/ 502742 h 502741"/>
                <a:gd name="connsiteX5" fmla="*/ 76173 w 330082"/>
                <a:gd name="connsiteY5" fmla="*/ 502742 h 502741"/>
                <a:gd name="connsiteX6" fmla="*/ 76173 w 330082"/>
                <a:gd name="connsiteY6" fmla="*/ 251371 h 502741"/>
                <a:gd name="connsiteX7" fmla="*/ 126955 w 330082"/>
                <a:gd name="connsiteY7" fmla="*/ 129494 h 502741"/>
                <a:gd name="connsiteX8" fmla="*/ 248832 w 330082"/>
                <a:gd name="connsiteY8" fmla="*/ 78712 h 502741"/>
                <a:gd name="connsiteX9" fmla="*/ 248832 w 330082"/>
                <a:gd name="connsiteY9" fmla="*/ 78712 h 502741"/>
                <a:gd name="connsiteX10" fmla="*/ 258988 w 330082"/>
                <a:gd name="connsiteY10" fmla="*/ 78712 h 502741"/>
                <a:gd name="connsiteX11" fmla="*/ 330083 w 330082"/>
                <a:gd name="connsiteY11" fmla="*/ 2539 h 502741"/>
                <a:gd name="connsiteX12" fmla="*/ 241214 w 330082"/>
                <a:gd name="connsiteY12" fmla="*/ 0 h 502741"/>
                <a:gd name="connsiteX13" fmla="*/ 241214 w 330082"/>
                <a:gd name="connsiteY13" fmla="*/ 0 h 502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082" h="502741">
                  <a:moveTo>
                    <a:pt x="241214" y="0"/>
                  </a:moveTo>
                  <a:cubicBezTo>
                    <a:pt x="177737" y="2539"/>
                    <a:pt x="121877" y="25391"/>
                    <a:pt x="76173" y="71095"/>
                  </a:cubicBezTo>
                  <a:lnTo>
                    <a:pt x="76173" y="0"/>
                  </a:lnTo>
                  <a:lnTo>
                    <a:pt x="0" y="0"/>
                  </a:lnTo>
                  <a:lnTo>
                    <a:pt x="0" y="502742"/>
                  </a:lnTo>
                  <a:lnTo>
                    <a:pt x="76173" y="502742"/>
                  </a:lnTo>
                  <a:lnTo>
                    <a:pt x="76173" y="251371"/>
                  </a:lnTo>
                  <a:cubicBezTo>
                    <a:pt x="76173" y="203128"/>
                    <a:pt x="93947" y="162502"/>
                    <a:pt x="126955" y="129494"/>
                  </a:cubicBezTo>
                  <a:cubicBezTo>
                    <a:pt x="159963" y="96486"/>
                    <a:pt x="203128" y="78712"/>
                    <a:pt x="248832" y="78712"/>
                  </a:cubicBezTo>
                  <a:lnTo>
                    <a:pt x="248832" y="78712"/>
                  </a:lnTo>
                  <a:lnTo>
                    <a:pt x="258988" y="78712"/>
                  </a:lnTo>
                  <a:lnTo>
                    <a:pt x="330083" y="2539"/>
                  </a:lnTo>
                  <a:lnTo>
                    <a:pt x="241214" y="0"/>
                  </a:lnTo>
                  <a:lnTo>
                    <a:pt x="241214" y="0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9113F365-8F72-4973-92CA-9C07806AC567}"/>
                </a:ext>
              </a:extLst>
            </p:cNvPr>
            <p:cNvSpPr/>
            <p:nvPr/>
          </p:nvSpPr>
          <p:spPr>
            <a:xfrm>
              <a:off x="2023865" y="5452042"/>
              <a:ext cx="330082" cy="726182"/>
            </a:xfrm>
            <a:custGeom>
              <a:avLst/>
              <a:gdLst>
                <a:gd name="connsiteX0" fmla="*/ 294535 w 330082"/>
                <a:gd name="connsiteY0" fmla="*/ 650010 h 726182"/>
                <a:gd name="connsiteX1" fmla="*/ 269144 w 330082"/>
                <a:gd name="connsiteY1" fmla="*/ 644931 h 726182"/>
                <a:gd name="connsiteX2" fmla="*/ 248832 w 330082"/>
                <a:gd name="connsiteY2" fmla="*/ 632236 h 726182"/>
                <a:gd name="connsiteX3" fmla="*/ 236136 w 330082"/>
                <a:gd name="connsiteY3" fmla="*/ 611923 h 726182"/>
                <a:gd name="connsiteX4" fmla="*/ 233597 w 330082"/>
                <a:gd name="connsiteY4" fmla="*/ 586532 h 726182"/>
                <a:gd name="connsiteX5" fmla="*/ 233597 w 330082"/>
                <a:gd name="connsiteY5" fmla="*/ 299614 h 726182"/>
                <a:gd name="connsiteX6" fmla="*/ 309770 w 330082"/>
                <a:gd name="connsiteY6" fmla="*/ 299614 h 726182"/>
                <a:gd name="connsiteX7" fmla="*/ 309770 w 330082"/>
                <a:gd name="connsiteY7" fmla="*/ 223441 h 726182"/>
                <a:gd name="connsiteX8" fmla="*/ 233597 w 330082"/>
                <a:gd name="connsiteY8" fmla="*/ 223441 h 726182"/>
                <a:gd name="connsiteX9" fmla="*/ 233597 w 330082"/>
                <a:gd name="connsiteY9" fmla="*/ 0 h 726182"/>
                <a:gd name="connsiteX10" fmla="*/ 157424 w 330082"/>
                <a:gd name="connsiteY10" fmla="*/ 0 h 726182"/>
                <a:gd name="connsiteX11" fmla="*/ 157424 w 330082"/>
                <a:gd name="connsiteY11" fmla="*/ 223441 h 726182"/>
                <a:gd name="connsiteX12" fmla="*/ 71095 w 330082"/>
                <a:gd name="connsiteY12" fmla="*/ 223441 h 726182"/>
                <a:gd name="connsiteX13" fmla="*/ 0 w 330082"/>
                <a:gd name="connsiteY13" fmla="*/ 299614 h 726182"/>
                <a:gd name="connsiteX14" fmla="*/ 157424 w 330082"/>
                <a:gd name="connsiteY14" fmla="*/ 299614 h 726182"/>
                <a:gd name="connsiteX15" fmla="*/ 157424 w 330082"/>
                <a:gd name="connsiteY15" fmla="*/ 299614 h 726182"/>
                <a:gd name="connsiteX16" fmla="*/ 157424 w 330082"/>
                <a:gd name="connsiteY16" fmla="*/ 299614 h 726182"/>
                <a:gd name="connsiteX17" fmla="*/ 157424 w 330082"/>
                <a:gd name="connsiteY17" fmla="*/ 586532 h 726182"/>
                <a:gd name="connsiteX18" fmla="*/ 198050 w 330082"/>
                <a:gd name="connsiteY18" fmla="*/ 685557 h 726182"/>
                <a:gd name="connsiteX19" fmla="*/ 297075 w 330082"/>
                <a:gd name="connsiteY19" fmla="*/ 726183 h 726182"/>
                <a:gd name="connsiteX20" fmla="*/ 330083 w 330082"/>
                <a:gd name="connsiteY20" fmla="*/ 726183 h 726182"/>
                <a:gd name="connsiteX21" fmla="*/ 330083 w 330082"/>
                <a:gd name="connsiteY21" fmla="*/ 650010 h 726182"/>
                <a:gd name="connsiteX22" fmla="*/ 294535 w 330082"/>
                <a:gd name="connsiteY22" fmla="*/ 650010 h 7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0082" h="726182">
                  <a:moveTo>
                    <a:pt x="294535" y="650010"/>
                  </a:moveTo>
                  <a:cubicBezTo>
                    <a:pt x="286918" y="650010"/>
                    <a:pt x="276762" y="647471"/>
                    <a:pt x="269144" y="644931"/>
                  </a:cubicBezTo>
                  <a:cubicBezTo>
                    <a:pt x="261527" y="642392"/>
                    <a:pt x="253910" y="637314"/>
                    <a:pt x="248832" y="632236"/>
                  </a:cubicBezTo>
                  <a:cubicBezTo>
                    <a:pt x="243753" y="627158"/>
                    <a:pt x="238675" y="619540"/>
                    <a:pt x="236136" y="611923"/>
                  </a:cubicBezTo>
                  <a:cubicBezTo>
                    <a:pt x="233597" y="604306"/>
                    <a:pt x="233597" y="596689"/>
                    <a:pt x="233597" y="586532"/>
                  </a:cubicBezTo>
                  <a:lnTo>
                    <a:pt x="233597" y="299614"/>
                  </a:lnTo>
                  <a:lnTo>
                    <a:pt x="309770" y="299614"/>
                  </a:lnTo>
                  <a:lnTo>
                    <a:pt x="309770" y="223441"/>
                  </a:lnTo>
                  <a:lnTo>
                    <a:pt x="233597" y="223441"/>
                  </a:lnTo>
                  <a:lnTo>
                    <a:pt x="233597" y="0"/>
                  </a:lnTo>
                  <a:lnTo>
                    <a:pt x="157424" y="0"/>
                  </a:lnTo>
                  <a:lnTo>
                    <a:pt x="157424" y="223441"/>
                  </a:lnTo>
                  <a:lnTo>
                    <a:pt x="71095" y="223441"/>
                  </a:lnTo>
                  <a:lnTo>
                    <a:pt x="0" y="299614"/>
                  </a:lnTo>
                  <a:lnTo>
                    <a:pt x="157424" y="299614"/>
                  </a:lnTo>
                  <a:lnTo>
                    <a:pt x="157424" y="299614"/>
                  </a:lnTo>
                  <a:lnTo>
                    <a:pt x="157424" y="299614"/>
                  </a:lnTo>
                  <a:lnTo>
                    <a:pt x="157424" y="586532"/>
                  </a:lnTo>
                  <a:cubicBezTo>
                    <a:pt x="157424" y="624619"/>
                    <a:pt x="170120" y="657627"/>
                    <a:pt x="198050" y="685557"/>
                  </a:cubicBezTo>
                  <a:cubicBezTo>
                    <a:pt x="225980" y="713487"/>
                    <a:pt x="258988" y="726183"/>
                    <a:pt x="297075" y="726183"/>
                  </a:cubicBezTo>
                  <a:lnTo>
                    <a:pt x="330083" y="726183"/>
                  </a:lnTo>
                  <a:lnTo>
                    <a:pt x="330083" y="650010"/>
                  </a:lnTo>
                  <a:lnTo>
                    <a:pt x="294535" y="650010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E3C4B642-713B-4788-8E1E-D91F08E926B0}"/>
                </a:ext>
              </a:extLst>
            </p:cNvPr>
            <p:cNvSpPr/>
            <p:nvPr/>
          </p:nvSpPr>
          <p:spPr>
            <a:xfrm>
              <a:off x="1064086" y="5452042"/>
              <a:ext cx="403716" cy="726182"/>
            </a:xfrm>
            <a:custGeom>
              <a:avLst/>
              <a:gdLst>
                <a:gd name="connsiteX0" fmla="*/ 385943 w 403716"/>
                <a:gd name="connsiteY0" fmla="*/ 223441 h 726182"/>
                <a:gd name="connsiteX1" fmla="*/ 289457 w 403716"/>
                <a:gd name="connsiteY1" fmla="*/ 223441 h 726182"/>
                <a:gd name="connsiteX2" fmla="*/ 76173 w 403716"/>
                <a:gd name="connsiteY2" fmla="*/ 451960 h 726182"/>
                <a:gd name="connsiteX3" fmla="*/ 76173 w 403716"/>
                <a:gd name="connsiteY3" fmla="*/ 0 h 726182"/>
                <a:gd name="connsiteX4" fmla="*/ 0 w 403716"/>
                <a:gd name="connsiteY4" fmla="*/ 0 h 726182"/>
                <a:gd name="connsiteX5" fmla="*/ 0 w 403716"/>
                <a:gd name="connsiteY5" fmla="*/ 726183 h 726182"/>
                <a:gd name="connsiteX6" fmla="*/ 76173 w 403716"/>
                <a:gd name="connsiteY6" fmla="*/ 726183 h 726182"/>
                <a:gd name="connsiteX7" fmla="*/ 76173 w 403716"/>
                <a:gd name="connsiteY7" fmla="*/ 556063 h 726182"/>
                <a:gd name="connsiteX8" fmla="*/ 134572 w 403716"/>
                <a:gd name="connsiteY8" fmla="*/ 492585 h 726182"/>
                <a:gd name="connsiteX9" fmla="*/ 312309 w 403716"/>
                <a:gd name="connsiteY9" fmla="*/ 726183 h 726182"/>
                <a:gd name="connsiteX10" fmla="*/ 403717 w 403716"/>
                <a:gd name="connsiteY10" fmla="*/ 726183 h 726182"/>
                <a:gd name="connsiteX11" fmla="*/ 187893 w 403716"/>
                <a:gd name="connsiteY11" fmla="*/ 436725 h 72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716" h="726182">
                  <a:moveTo>
                    <a:pt x="385943" y="223441"/>
                  </a:moveTo>
                  <a:lnTo>
                    <a:pt x="289457" y="223441"/>
                  </a:lnTo>
                  <a:lnTo>
                    <a:pt x="76173" y="451960"/>
                  </a:lnTo>
                  <a:lnTo>
                    <a:pt x="76173" y="0"/>
                  </a:lnTo>
                  <a:lnTo>
                    <a:pt x="0" y="0"/>
                  </a:lnTo>
                  <a:lnTo>
                    <a:pt x="0" y="726183"/>
                  </a:lnTo>
                  <a:lnTo>
                    <a:pt x="76173" y="726183"/>
                  </a:lnTo>
                  <a:lnTo>
                    <a:pt x="76173" y="556063"/>
                  </a:lnTo>
                  <a:lnTo>
                    <a:pt x="134572" y="492585"/>
                  </a:lnTo>
                  <a:lnTo>
                    <a:pt x="312309" y="726183"/>
                  </a:lnTo>
                  <a:lnTo>
                    <a:pt x="403717" y="726183"/>
                  </a:lnTo>
                  <a:lnTo>
                    <a:pt x="187893" y="436725"/>
                  </a:lnTo>
                  <a:close/>
                </a:path>
              </a:pathLst>
            </a:custGeom>
            <a:grpFill/>
            <a:ln w="25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075" y="2026840"/>
            <a:ext cx="17211818" cy="7153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2D5E82-925E-4D64-8980-827A0670BA41}"/>
              </a:ext>
            </a:extLst>
          </p:cNvPr>
          <p:cNvGrpSpPr/>
          <p:nvPr/>
        </p:nvGrpSpPr>
        <p:grpSpPr>
          <a:xfrm>
            <a:off x="1218649" y="2479786"/>
            <a:ext cx="7337522" cy="5599063"/>
            <a:chOff x="9731829" y="2479785"/>
            <a:chExt cx="7337522" cy="5599063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C9829F2-E3F8-4B53-92D9-4F96EAB5008C}"/>
                </a:ext>
              </a:extLst>
            </p:cNvPr>
            <p:cNvSpPr/>
            <p:nvPr/>
          </p:nvSpPr>
          <p:spPr>
            <a:xfrm>
              <a:off x="9731829" y="2479785"/>
              <a:ext cx="7337522" cy="1111905"/>
            </a:xfrm>
            <a:prstGeom prst="roundRect">
              <a:avLst/>
            </a:prstGeom>
            <a:solidFill>
              <a:srgbClr val="D2DBF7"/>
            </a:solidFill>
            <a:ln>
              <a:solidFill>
                <a:srgbClr val="D2D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chemeClr val="tx1"/>
                  </a:solidFill>
                  <a:latin typeface="Raleway" pitchFamily="2" charset="-52"/>
                </a:rPr>
                <a:t>Аналитические панели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3E79558-14FE-4E02-897A-72EE985D2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5559" y="4051685"/>
              <a:ext cx="5542383" cy="40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Google Shape;51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  <a:sym typeface="Calibri"/>
              </a:rPr>
              <a:t>Два инструмента визуализации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26916B6-469C-4A4C-BE23-EDCB2394DD28}"/>
              </a:ext>
            </a:extLst>
          </p:cNvPr>
          <p:cNvGrpSpPr/>
          <p:nvPr/>
        </p:nvGrpSpPr>
        <p:grpSpPr>
          <a:xfrm>
            <a:off x="9858796" y="2475223"/>
            <a:ext cx="7337522" cy="5603626"/>
            <a:chOff x="1218649" y="2479786"/>
            <a:chExt cx="7337522" cy="5603626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03BA9971-A92D-4ABD-B6A3-3C4334C162E8}"/>
                </a:ext>
              </a:extLst>
            </p:cNvPr>
            <p:cNvSpPr/>
            <p:nvPr/>
          </p:nvSpPr>
          <p:spPr>
            <a:xfrm>
              <a:off x="1218649" y="2479786"/>
              <a:ext cx="7337522" cy="1111905"/>
            </a:xfrm>
            <a:prstGeom prst="roundRect">
              <a:avLst/>
            </a:prstGeom>
            <a:solidFill>
              <a:srgbClr val="D2DBF7"/>
            </a:solidFill>
            <a:ln>
              <a:solidFill>
                <a:srgbClr val="D2D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chemeClr val="tx1"/>
                  </a:solidFill>
                  <a:latin typeface="Raleway" pitchFamily="2" charset="-52"/>
                </a:rPr>
                <a:t>Информационные панели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E4DB816-3290-40F4-9A0C-376AA717D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649" y="4053968"/>
              <a:ext cx="7337522" cy="402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506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075" y="2017509"/>
            <a:ext cx="17211818" cy="7153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3BA9971-A92D-4ABD-B6A3-3C4334C162E8}"/>
              </a:ext>
            </a:extLst>
          </p:cNvPr>
          <p:cNvSpPr/>
          <p:nvPr/>
        </p:nvSpPr>
        <p:spPr>
          <a:xfrm>
            <a:off x="9731828" y="2476811"/>
            <a:ext cx="7337522" cy="1111905"/>
          </a:xfrm>
          <a:prstGeom prst="roundRect">
            <a:avLst/>
          </a:prstGeom>
          <a:solidFill>
            <a:srgbClr val="D2DBF7"/>
          </a:solidFill>
          <a:ln>
            <a:solidFill>
              <a:srgbClr val="D2D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Raleway" pitchFamily="2" charset="-52"/>
              </a:rPr>
              <a:t>Информационные панели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A52494-D178-4365-B928-EBA235AE6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7408" y="3878630"/>
            <a:ext cx="3786361" cy="4392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</a:rPr>
              <a:t>Справочные материалы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F8325B6-E564-4C57-93F5-27BFBC6AE6B0}"/>
              </a:ext>
            </a:extLst>
          </p:cNvPr>
          <p:cNvGrpSpPr/>
          <p:nvPr/>
        </p:nvGrpSpPr>
        <p:grpSpPr>
          <a:xfrm>
            <a:off x="1218651" y="2476811"/>
            <a:ext cx="7337522" cy="3264694"/>
            <a:chOff x="9731829" y="2479785"/>
            <a:chExt cx="7337522" cy="326469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C9829F2-E3F8-4B53-92D9-4F96EAB5008C}"/>
                </a:ext>
              </a:extLst>
            </p:cNvPr>
            <p:cNvSpPr/>
            <p:nvPr/>
          </p:nvSpPr>
          <p:spPr>
            <a:xfrm>
              <a:off x="9731829" y="2479785"/>
              <a:ext cx="7337522" cy="1111905"/>
            </a:xfrm>
            <a:prstGeom prst="roundRect">
              <a:avLst/>
            </a:prstGeom>
            <a:solidFill>
              <a:srgbClr val="D2DBF7"/>
            </a:solidFill>
            <a:ln>
              <a:solidFill>
                <a:srgbClr val="D2D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solidFill>
                    <a:schemeClr val="tx1"/>
                  </a:solidFill>
                  <a:latin typeface="Raleway" pitchFamily="2" charset="-52"/>
                </a:rPr>
                <a:t>Аналитические панели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27A6E8-8F22-440B-96AD-B55EA152152B}"/>
                </a:ext>
              </a:extLst>
            </p:cNvPr>
            <p:cNvSpPr txBox="1"/>
            <p:nvPr/>
          </p:nvSpPr>
          <p:spPr>
            <a:xfrm>
              <a:off x="10114384" y="4053966"/>
              <a:ext cx="26592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Raleway" pitchFamily="2" charset="-52"/>
                  <a:hlinkClick r:id="rId7"/>
                </a:rPr>
                <a:t>Плагины</a:t>
              </a:r>
              <a:r>
                <a:rPr lang="ru-RU" sz="2800" b="1" dirty="0">
                  <a:latin typeface="Raleway" pitchFamily="2" charset="-52"/>
                </a:rPr>
                <a:t> </a:t>
              </a:r>
            </a:p>
          </p:txBody>
        </p:sp>
        <p:sp>
          <p:nvSpPr>
            <p:cNvPr id="14" name="TextBox 13">
              <a:hlinkClick r:id="rId8"/>
              <a:extLst>
                <a:ext uri="{FF2B5EF4-FFF2-40B4-BE49-F238E27FC236}">
                  <a16:creationId xmlns:a16="http://schemas.microsoft.com/office/drawing/2014/main" id="{8620CF7D-923E-4474-B061-4F67C07B96F2}"/>
                </a:ext>
              </a:extLst>
            </p:cNvPr>
            <p:cNvSpPr txBox="1"/>
            <p:nvPr/>
          </p:nvSpPr>
          <p:spPr>
            <a:xfrm>
              <a:off x="10114383" y="4790372"/>
              <a:ext cx="695496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latin typeface="Raleway" pitchFamily="2" charset="-52"/>
                  <a:hlinkClick r:id="rId8"/>
                </a:rPr>
                <a:t>Подключение плагина </a:t>
              </a:r>
              <a:br>
                <a:rPr lang="ru-RU" sz="2800" b="1" dirty="0">
                  <a:latin typeface="Raleway" pitchFamily="2" charset="-52"/>
                  <a:hlinkClick r:id="rId8"/>
                </a:rPr>
              </a:br>
              <a:r>
                <a:rPr lang="ru-RU" sz="2800" b="1" dirty="0">
                  <a:latin typeface="Raleway" pitchFamily="2" charset="-52"/>
                  <a:hlinkClick r:id="rId8"/>
                </a:rPr>
                <a:t>к аналитической панели </a:t>
              </a:r>
              <a:endParaRPr lang="ru-RU" sz="2800" b="1" dirty="0">
                <a:latin typeface="Raleway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80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075" y="2957802"/>
            <a:ext cx="17211818" cy="621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</a:rPr>
              <a:t>Добавление плагина </a:t>
            </a:r>
            <a:br>
              <a:rPr lang="ru-RU" sz="6000" b="1" dirty="0">
                <a:solidFill>
                  <a:srgbClr val="1241D8"/>
                </a:solidFill>
                <a:latin typeface="Raleway"/>
              </a:rPr>
            </a:br>
            <a:r>
              <a:rPr lang="ru-RU" sz="6000" b="1" dirty="0">
                <a:solidFill>
                  <a:srgbClr val="1241D8"/>
                </a:solidFill>
                <a:latin typeface="Raleway"/>
              </a:rPr>
              <a:t>к аналитической панели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08C5B7-C5B3-4171-9BCC-C15D28CD7A99}"/>
              </a:ext>
            </a:extLst>
          </p:cNvPr>
          <p:cNvSpPr/>
          <p:nvPr/>
        </p:nvSpPr>
        <p:spPr>
          <a:xfrm>
            <a:off x="743661" y="3659288"/>
            <a:ext cx="150795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Создать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web-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файлы плагина (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.js, .css)</a:t>
            </a: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 Добавить описание плагина в файлы в конфигурационные файлы веб-приложения (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PP.xml 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DBA.config.json)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2000" kern="12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Или</a:t>
            </a: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2b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Зарегистрировать плагин через модули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</a:t>
            </a:r>
            <a:endParaRPr lang="ru-RU" sz="2000" kern="12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ECAF-898D-4CA9-868E-CE0155509AD1}"/>
              </a:ext>
            </a:extLst>
          </p:cNvPr>
          <p:cNvSpPr txBox="1"/>
          <p:nvPr/>
        </p:nvSpPr>
        <p:spPr>
          <a:xfrm>
            <a:off x="743661" y="3094986"/>
            <a:ext cx="619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Создание плагина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75A6E-0CBF-480F-B0BB-DCED9281AE7B}"/>
              </a:ext>
            </a:extLst>
          </p:cNvPr>
          <p:cNvSpPr txBox="1"/>
          <p:nvPr/>
        </p:nvSpPr>
        <p:spPr>
          <a:xfrm>
            <a:off x="719137" y="5602683"/>
            <a:ext cx="619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Использование плагина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E1C47F6-3D55-4F13-9AA9-544835BF746A}"/>
              </a:ext>
            </a:extLst>
          </p:cNvPr>
          <p:cNvSpPr/>
          <p:nvPr/>
        </p:nvSpPr>
        <p:spPr>
          <a:xfrm>
            <a:off x="743661" y="6140863"/>
            <a:ext cx="15079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Создать источник данных –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OLAP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-отчет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регламентный отчет</a:t>
            </a:r>
            <a:endParaRPr lang="en-US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Создать панель</a:t>
            </a: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Добавить плагин-визуализатор, указав источник данных из п.1</a:t>
            </a:r>
            <a:endParaRPr lang="ru-RU" sz="2000" kern="12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2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075" y="2957802"/>
            <a:ext cx="17211818" cy="621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</a:rPr>
              <a:t>Примеры плагинов</a:t>
            </a:r>
            <a:br>
              <a:rPr lang="ru-RU" sz="6000" b="1" dirty="0">
                <a:solidFill>
                  <a:srgbClr val="1241D8"/>
                </a:solidFill>
                <a:latin typeface="Raleway"/>
              </a:rPr>
            </a:br>
            <a:r>
              <a:rPr lang="ru-RU" sz="6000" b="1" dirty="0">
                <a:solidFill>
                  <a:srgbClr val="1241D8"/>
                </a:solidFill>
                <a:latin typeface="Raleway"/>
              </a:rPr>
              <a:t>аналитической панели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E65562-7FF2-41A0-9905-79F37449F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345" y="3545147"/>
            <a:ext cx="3743422" cy="17818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7326269-2F50-4E0D-B5FF-1F23FB30F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345" y="5415259"/>
            <a:ext cx="3743422" cy="7714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D598385-5C3B-49E7-A530-1C5D1639D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345" y="6275063"/>
            <a:ext cx="1514274" cy="26636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9AF165-F99B-4382-AC90-FD56B94941CC}"/>
              </a:ext>
            </a:extLst>
          </p:cNvPr>
          <p:cNvSpPr txBox="1"/>
          <p:nvPr/>
        </p:nvSpPr>
        <p:spPr>
          <a:xfrm>
            <a:off x="9181346" y="3083482"/>
            <a:ext cx="374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Индикатор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DD94D9-1224-45F7-8416-A4B30FA52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5260" y="3545147"/>
            <a:ext cx="3359020" cy="54753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88A852-7F6A-4DF8-8819-241D35A20A0E}"/>
              </a:ext>
            </a:extLst>
          </p:cNvPr>
          <p:cNvSpPr txBox="1"/>
          <p:nvPr/>
        </p:nvSpPr>
        <p:spPr>
          <a:xfrm>
            <a:off x="13585261" y="3083482"/>
            <a:ext cx="374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Геокарта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277428-0540-4B99-BD12-A6BD111B6A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195" y="3545147"/>
            <a:ext cx="7817012" cy="43970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76DDB3-F48A-4950-B1B4-0DC9F456AB42}"/>
              </a:ext>
            </a:extLst>
          </p:cNvPr>
          <p:cNvSpPr txBox="1"/>
          <p:nvPr/>
        </p:nvSpPr>
        <p:spPr>
          <a:xfrm>
            <a:off x="1011656" y="3083481"/>
            <a:ext cx="6394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Сводное представление</a:t>
            </a:r>
          </a:p>
        </p:txBody>
      </p:sp>
    </p:spTree>
    <p:extLst>
      <p:ext uri="{BB962C8B-B14F-4D97-AF65-F5344CB8AC3E}">
        <p14:creationId xmlns:p14="http://schemas.microsoft.com/office/powerpoint/2010/main" val="90616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075" y="2957802"/>
            <a:ext cx="17211818" cy="673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</a:rPr>
              <a:t>Примеры плагинов</a:t>
            </a:r>
            <a:br>
              <a:rPr lang="ru-RU" sz="6000" b="1" dirty="0">
                <a:solidFill>
                  <a:srgbClr val="1241D8"/>
                </a:solidFill>
                <a:latin typeface="Raleway"/>
              </a:rPr>
            </a:br>
            <a:r>
              <a:rPr lang="ru-RU" sz="6000" b="1" dirty="0">
                <a:solidFill>
                  <a:srgbClr val="1241D8"/>
                </a:solidFill>
                <a:latin typeface="Raleway"/>
              </a:rPr>
              <a:t>аналитической панели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20A9D-6A2A-4356-92CB-051B3C153655}"/>
              </a:ext>
            </a:extLst>
          </p:cNvPr>
          <p:cNvSpPr txBox="1"/>
          <p:nvPr/>
        </p:nvSpPr>
        <p:spPr>
          <a:xfrm>
            <a:off x="12292038" y="6358020"/>
            <a:ext cx="5054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Календарь событий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9AF165-F99B-4382-AC90-FD56B94941CC}"/>
              </a:ext>
            </a:extLst>
          </p:cNvPr>
          <p:cNvSpPr txBox="1"/>
          <p:nvPr/>
        </p:nvSpPr>
        <p:spPr>
          <a:xfrm>
            <a:off x="6997275" y="3083482"/>
            <a:ext cx="4200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Иерархическое дерево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88A852-7F6A-4DF8-8819-241D35A20A0E}"/>
              </a:ext>
            </a:extLst>
          </p:cNvPr>
          <p:cNvSpPr txBox="1"/>
          <p:nvPr/>
        </p:nvSpPr>
        <p:spPr>
          <a:xfrm>
            <a:off x="12292038" y="3083482"/>
            <a:ext cx="4425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Пузырьковая диаграмма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25FC71-011E-41CB-9CCC-F4E4F0A43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3998" y="6786236"/>
            <a:ext cx="4731306" cy="27400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1C16F67-2ED7-40C7-8D08-823F58CBC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7275" y="3511698"/>
            <a:ext cx="3943924" cy="284632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B54C049-4107-4FCD-821B-98A1042E44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3999" y="3511698"/>
            <a:ext cx="4731305" cy="28638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D424DE-37AF-4744-86C8-03555218DAAB}"/>
              </a:ext>
            </a:extLst>
          </p:cNvPr>
          <p:cNvSpPr txBox="1"/>
          <p:nvPr/>
        </p:nvSpPr>
        <p:spPr>
          <a:xfrm>
            <a:off x="6549878" y="6358020"/>
            <a:ext cx="4731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Демографическая пирамида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FA04239-993C-400B-ADB4-5DB93E666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877" y="6793229"/>
            <a:ext cx="5271133" cy="21454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23495A-90B8-4267-B351-E00E72EC59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734" y="3545147"/>
            <a:ext cx="5054485" cy="53935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262A95-4674-4CD6-9450-CD02DF64889E}"/>
              </a:ext>
            </a:extLst>
          </p:cNvPr>
          <p:cNvSpPr txBox="1"/>
          <p:nvPr/>
        </p:nvSpPr>
        <p:spPr>
          <a:xfrm>
            <a:off x="1047734" y="3083482"/>
            <a:ext cx="50544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Табличный плагин</a:t>
            </a:r>
          </a:p>
        </p:txBody>
      </p:sp>
    </p:spTree>
    <p:extLst>
      <p:ext uri="{BB962C8B-B14F-4D97-AF65-F5344CB8AC3E}">
        <p14:creationId xmlns:p14="http://schemas.microsoft.com/office/powerpoint/2010/main" val="189162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091" y="2957803"/>
            <a:ext cx="17211818" cy="621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ru-RU" sz="6000" b="1" dirty="0">
                <a:solidFill>
                  <a:srgbClr val="1241D8"/>
                </a:solidFill>
                <a:latin typeface="Raleway"/>
              </a:rPr>
              <a:t>Добавление визуализатора </a:t>
            </a:r>
            <a:br>
              <a:rPr lang="ru-RU" sz="6000" b="1" dirty="0">
                <a:solidFill>
                  <a:srgbClr val="1241D8"/>
                </a:solidFill>
                <a:latin typeface="Raleway"/>
              </a:rPr>
            </a:br>
            <a:r>
              <a:rPr lang="ru-RU" sz="6000" b="1" dirty="0">
                <a:solidFill>
                  <a:srgbClr val="1241D8"/>
                </a:solidFill>
                <a:latin typeface="Raleway"/>
              </a:rPr>
              <a:t>к информационной панели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b="0" i="0" u="none" strike="noStrike" cap="none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08C5B7-C5B3-4171-9BCC-C15D28CD7A99}"/>
              </a:ext>
            </a:extLst>
          </p:cNvPr>
          <p:cNvSpPr/>
          <p:nvPr/>
        </p:nvSpPr>
        <p:spPr>
          <a:xfrm>
            <a:off x="743661" y="3540580"/>
            <a:ext cx="108770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3700" lvl="5" indent="-457200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+mj-lt"/>
              <a:buAutoNum type="arabicPeriod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Создать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web-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файлы плагина (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.js, .html,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.с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ss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прочие ресурсы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63700" lvl="5" indent="-457200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+mj-lt"/>
              <a:buAutoNum type="arabicPeriod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Сформировать описание плагина в его папке в файле </a:t>
            </a:r>
            <a:r>
              <a:rPr lang="en-US" sz="2000" kern="1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manifest.json</a:t>
            </a:r>
            <a:endParaRPr lang="ru-RU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63700" lvl="5" indent="-457200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+mj-lt"/>
              <a:buAutoNum type="arabicPeriod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Положить папку визуализатора в папку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visualizers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установки ФАП /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FlyBI</a:t>
            </a:r>
          </a:p>
          <a:p>
            <a:pPr marL="663700" lvl="5" indent="-457200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buFont typeface="+mj-lt"/>
              <a:buAutoNum type="arabicPeriod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Добавить запись о визуализаторе в файл </a:t>
            </a:r>
            <a:r>
              <a:rPr lang="en-US" sz="2000" kern="12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info.json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 папке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visualizers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>
                <a:srgbClr val="1241D8"/>
              </a:buClr>
              <a:buSzPts val="1000"/>
              <a:defRPr/>
            </a:pPr>
            <a:endParaRPr lang="ru-RU" sz="800" kern="1200" dirty="0">
              <a:solidFill>
                <a:schemeClr val="dk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82292-3A52-438E-9E26-2D0C302ADFF5}"/>
              </a:ext>
            </a:extLst>
          </p:cNvPr>
          <p:cNvSpPr txBox="1"/>
          <p:nvPr/>
        </p:nvSpPr>
        <p:spPr>
          <a:xfrm>
            <a:off x="719137" y="5602683"/>
            <a:ext cx="619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Использование плагина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64DB10-1168-4B32-BBDD-6AE9363CB0B8}"/>
              </a:ext>
            </a:extLst>
          </p:cNvPr>
          <p:cNvSpPr/>
          <p:nvPr/>
        </p:nvSpPr>
        <p:spPr>
          <a:xfrm>
            <a:off x="743661" y="6140863"/>
            <a:ext cx="15079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Создать / использовать источник данных – модель данных </a:t>
            </a: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(FlyBI)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стандартный куб</a:t>
            </a:r>
            <a:endParaRPr lang="en-US" sz="2000" kern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en-US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Создать информационную панель</a:t>
            </a:r>
          </a:p>
          <a:p>
            <a:pPr marL="206500" lvl="5" defTabSz="867583">
              <a:spcBef>
                <a:spcPts val="600"/>
              </a:spcBef>
              <a:spcAft>
                <a:spcPts val="600"/>
              </a:spcAft>
              <a:buClrTx/>
              <a:buSzPct val="80000"/>
              <a:defRPr/>
            </a:pPr>
            <a:r>
              <a:rPr lang="ru-RU" sz="20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Добавить плагин-визуализатор, указав источник данных из п.1</a:t>
            </a:r>
            <a:endParaRPr lang="ru-RU" sz="2000" kern="1200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065C0-492A-437D-9101-7EFABAF95C37}"/>
              </a:ext>
            </a:extLst>
          </p:cNvPr>
          <p:cNvSpPr txBox="1"/>
          <p:nvPr/>
        </p:nvSpPr>
        <p:spPr>
          <a:xfrm>
            <a:off x="743661" y="3094986"/>
            <a:ext cx="61998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41A1B"/>
                </a:solidFill>
                <a:latin typeface="Raleway"/>
              </a:rPr>
              <a:t>Создание плагина</a:t>
            </a:r>
          </a:p>
        </p:txBody>
      </p:sp>
    </p:spTree>
    <p:extLst>
      <p:ext uri="{BB962C8B-B14F-4D97-AF65-F5344CB8AC3E}">
        <p14:creationId xmlns:p14="http://schemas.microsoft.com/office/powerpoint/2010/main" val="234026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;p2" descr="preencoded.png">
            <a:extLst>
              <a:ext uri="{FF2B5EF4-FFF2-40B4-BE49-F238E27FC236}">
                <a16:creationId xmlns:a16="http://schemas.microsoft.com/office/drawing/2014/main" id="{3BF07BA2-AF0F-EFAF-8AF4-FEE64CBCF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091" y="2957803"/>
            <a:ext cx="17211818" cy="621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18726" y="409575"/>
            <a:ext cx="18669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62" y="9696450"/>
            <a:ext cx="4857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"/>
          <p:cNvSpPr/>
          <p:nvPr/>
        </p:nvSpPr>
        <p:spPr>
          <a:xfrm>
            <a:off x="743661" y="832773"/>
            <a:ext cx="16924645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1241D8"/>
              </a:buClr>
              <a:buSzPts val="6000"/>
              <a:buFont typeface="Raleway"/>
              <a:buNone/>
            </a:pPr>
            <a:r>
              <a:rPr lang="en-US" sz="6000" b="1" dirty="0">
                <a:solidFill>
                  <a:srgbClr val="1241D8"/>
                </a:solidFill>
                <a:latin typeface="Raleway"/>
              </a:rPr>
              <a:t>Demo: </a:t>
            </a:r>
            <a:r>
              <a:rPr lang="ru-RU" sz="6000" b="1" dirty="0">
                <a:solidFill>
                  <a:srgbClr val="1241D8"/>
                </a:solidFill>
                <a:latin typeface="Raleway"/>
              </a:rPr>
              <a:t>Добавление визуализатора </a:t>
            </a:r>
            <a:br>
              <a:rPr lang="ru-RU" sz="6000" b="1" dirty="0">
                <a:solidFill>
                  <a:srgbClr val="1241D8"/>
                </a:solidFill>
                <a:latin typeface="Raleway"/>
              </a:rPr>
            </a:br>
            <a:r>
              <a:rPr lang="ru-RU" sz="6000" b="1" dirty="0">
                <a:solidFill>
                  <a:srgbClr val="1241D8"/>
                </a:solidFill>
                <a:latin typeface="Raleway"/>
              </a:rPr>
              <a:t>к информационной панели</a:t>
            </a:r>
            <a:endParaRPr sz="6000" b="1" dirty="0">
              <a:solidFill>
                <a:srgbClr val="1241D8"/>
              </a:solidFill>
              <a:latin typeface="Raleway"/>
              <a:sym typeface="Calibri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361950" y="9791700"/>
            <a:ext cx="238125" cy="13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6500"/>
              </a:lnSpc>
              <a:spcBef>
                <a:spcPts val="0"/>
              </a:spcBef>
              <a:spcAft>
                <a:spcPts val="0"/>
              </a:spcAft>
              <a:buClr>
                <a:srgbClr val="7D7D7D"/>
              </a:buClr>
              <a:buSzPts val="1200"/>
              <a:buFont typeface="Open Sans"/>
              <a:buNone/>
            </a:pPr>
            <a:r>
              <a:rPr lang="ru-RU" sz="1200" dirty="0">
                <a:solidFill>
                  <a:srgbClr val="7D7D7D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B51196-9476-427C-A8ED-746760F41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902" y="3049260"/>
            <a:ext cx="11586755" cy="6056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103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102"/>
        </a:solid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506949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8600" y="828675"/>
            <a:ext cx="1866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3"/>
          <p:cNvSpPr/>
          <p:nvPr/>
        </p:nvSpPr>
        <p:spPr>
          <a:xfrm>
            <a:off x="1362075" y="2191364"/>
            <a:ext cx="8743950" cy="9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795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aleway"/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Спасибо за внимание!</a:t>
            </a:r>
            <a:endParaRPr sz="6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740;p53">
            <a:extLst>
              <a:ext uri="{FF2B5EF4-FFF2-40B4-BE49-F238E27FC236}">
                <a16:creationId xmlns:a16="http://schemas.microsoft.com/office/drawing/2014/main" id="{32D9BDF1-28F0-9D5F-6534-6EE0C6DDFC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2075" y="5787687"/>
            <a:ext cx="3572782" cy="3298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41;p53">
            <a:extLst>
              <a:ext uri="{FF2B5EF4-FFF2-40B4-BE49-F238E27FC236}">
                <a16:creationId xmlns:a16="http://schemas.microsoft.com/office/drawing/2014/main" id="{80548738-02CA-DC5D-DC13-B196C4D3B2F3}"/>
              </a:ext>
            </a:extLst>
          </p:cNvPr>
          <p:cNvSpPr txBox="1">
            <a:spLocks/>
          </p:cNvSpPr>
          <p:nvPr/>
        </p:nvSpPr>
        <p:spPr>
          <a:xfrm>
            <a:off x="5393250" y="6221096"/>
            <a:ext cx="4303200" cy="2431435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+7 495 137 54 98</a:t>
            </a:r>
          </a:p>
          <a:p>
            <a:pPr>
              <a:lnSpc>
                <a:spcPct val="150000"/>
              </a:lnSpc>
              <a:spcBef>
                <a:spcPts val="2000"/>
              </a:spcBef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info@fsight.ru</a:t>
            </a:r>
          </a:p>
          <a:p>
            <a:pPr>
              <a:lnSpc>
                <a:spcPct val="1500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24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www.fsight.ru</a:t>
            </a:r>
          </a:p>
        </p:txBody>
      </p:sp>
      <p:pic>
        <p:nvPicPr>
          <p:cNvPr id="6" name="Google Shape;737;p53">
            <a:extLst>
              <a:ext uri="{FF2B5EF4-FFF2-40B4-BE49-F238E27FC236}">
                <a16:creationId xmlns:a16="http://schemas.microsoft.com/office/drawing/2014/main" id="{57CC03B9-12FE-CA07-07E9-E692249DFB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577" t="3344" r="31326"/>
          <a:stretch/>
        </p:blipFill>
        <p:spPr>
          <a:xfrm>
            <a:off x="11934825" y="2366510"/>
            <a:ext cx="5292267" cy="67636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38;p53">
            <a:extLst>
              <a:ext uri="{FF2B5EF4-FFF2-40B4-BE49-F238E27FC236}">
                <a16:creationId xmlns:a16="http://schemas.microsoft.com/office/drawing/2014/main" id="{2A30B23F-9AC4-DDCB-D802-9865A0B24A61}"/>
              </a:ext>
            </a:extLst>
          </p:cNvPr>
          <p:cNvSpPr/>
          <p:nvPr/>
        </p:nvSpPr>
        <p:spPr>
          <a:xfrm>
            <a:off x="11934825" y="1582438"/>
            <a:ext cx="5292267" cy="7547728"/>
          </a:xfrm>
          <a:prstGeom prst="rect">
            <a:avLst/>
          </a:prstGeom>
          <a:gradFill>
            <a:gsLst>
              <a:gs pos="0">
                <a:srgbClr val="1241D8">
                  <a:alpha val="90196"/>
                </a:srgbClr>
              </a:gs>
              <a:gs pos="29000">
                <a:srgbClr val="1241D8">
                  <a:alpha val="48235"/>
                </a:srgbClr>
              </a:gs>
              <a:gs pos="62000">
                <a:srgbClr val="1241D8">
                  <a:alpha val="0"/>
                </a:srgbClr>
              </a:gs>
              <a:gs pos="81000">
                <a:srgbClr val="1241D8">
                  <a:alpha val="0"/>
                </a:srgbClr>
              </a:gs>
              <a:gs pos="100000">
                <a:srgbClr val="1241D8"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D5A795314C39B4AB3473C79DB73360A" ma:contentTypeVersion="9" ma:contentTypeDescription="Создание документа." ma:contentTypeScope="" ma:versionID="b615e199ad8af4aaa48d0a904e6f76e3">
  <xsd:schema xmlns:xsd="http://www.w3.org/2001/XMLSchema" xmlns:xs="http://www.w3.org/2001/XMLSchema" xmlns:p="http://schemas.microsoft.com/office/2006/metadata/properties" xmlns:ns2="d188fa63-99ee-4eed-b97c-158f20f8a2fc" xmlns:ns3="c5e27034-ba04-471f-9ffb-7dddbd796e96" targetNamespace="http://schemas.microsoft.com/office/2006/metadata/properties" ma:root="true" ma:fieldsID="0804b2e25a281ee8f6479d8c8bf1e3be" ns2:_="" ns3:_="">
    <xsd:import namespace="d188fa63-99ee-4eed-b97c-158f20f8a2fc"/>
    <xsd:import namespace="c5e27034-ba04-471f-9ffb-7dddbd796e96"/>
    <xsd:element name="properties">
      <xsd:complexType>
        <xsd:sequence>
          <xsd:element name="documentManagement">
            <xsd:complexType>
              <xsd:all>
                <xsd:element ref="ns2:_x041f__x0440__x043e__x0434__x0443__x043a__x0442_" minOccurs="0"/>
                <xsd:element ref="ns2:_x0424__x0443__x043d__x043a__x0446__x0438__x043e__x043d__x0430__x043b_" minOccurs="0"/>
                <xsd:element ref="ns2:_x041e__x0442__x0440__x0430__x0441__x043b__x044c_" minOccurs="0"/>
                <xsd:element ref="ns2:_x0412__x0438__x0434__x0020__x043c__x0430__x0442__x0435__x0440__x0438__x0430__x043b__x0430_" minOccurs="0"/>
                <xsd:element ref="ns3:SharedWithUsers" minOccurs="0"/>
                <xsd:element ref="ns2:_x041a__x043e__x043d__x0444__x0438__x0434__x0435__x043d__x0446__x0438__x0430__x043b__x044c__x043d__x043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8fa63-99ee-4eed-b97c-158f20f8a2fc" elementFormDefault="qualified">
    <xsd:import namespace="http://schemas.microsoft.com/office/2006/documentManagement/types"/>
    <xsd:import namespace="http://schemas.microsoft.com/office/infopath/2007/PartnerControls"/>
    <xsd:element name="_x041f__x0440__x043e__x0434__x0443__x043a__x0442_" ma:index="2" nillable="true" ma:displayName="Продукт" ma:list="{bf5ca1d9-3c23-4166-96fd-6f5346bcc220}" ma:internalName="_x041f__x0440__x043e__x0434__x0443__x043a__x0442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24__x0443__x043d__x043a__x0446__x0438__x043e__x043d__x0430__x043b_" ma:index="3" nillable="true" ma:displayName="Функционал" ma:list="{c25b5083-956d-43aa-95c0-abee24f14257}" ma:internalName="_x0424__x0443__x043d__x043a__x0446__x0438__x043e__x043d__x0430__x043b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e__x0442__x0440__x0430__x0441__x043b__x044c_" ma:index="4" nillable="true" ma:displayName="Отрасль" ma:list="{f169d87e-e563-461d-b1ec-86df167066bc}" ma:internalName="_x041e__x0442__x0440__x0430__x0441__x043b__x044c_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x0412__x0438__x0434__x0020__x043c__x0430__x0442__x0435__x0440__x0438__x0430__x043b__x0430_" ma:index="5" nillable="true" ma:displayName="Вид материала" ma:list="{685331e0-52eb-45de-92d6-5f34a7bdbda1}" ma:internalName="_x0412__x0438__x0434__x0020__x043c__x0430__x0442__x0435__x0440__x0438__x0430__x043b__x0430_" ma:showField="Title">
      <xsd:simpleType>
        <xsd:restriction base="dms:Lookup"/>
      </xsd:simpleType>
    </xsd:element>
    <xsd:element name="_x041a__x043e__x043d__x0444__x0438__x0434__x0435__x043d__x0446__x0438__x0430__x043b__x044c__x043d__x043e_" ma:index="13" nillable="true" ma:displayName="Конфиденциально" ma:default="0" ma:internalName="_x041a__x043e__x043d__x0444__x0438__x0434__x0435__x043d__x0446__x0438__x0430__x043b__x044c__x043d__x043e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27034-ba04-471f-9ffb-7dddbd796e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Тип контента"/>
        <xsd:element ref="dc:title" minOccurs="0" maxOccurs="1" ma:index="1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a__x043e__x043d__x0444__x0438__x0434__x0435__x043d__x0446__x0438__x0430__x043b__x044c__x043d__x043e_ xmlns="d188fa63-99ee-4eed-b97c-158f20f8a2fc">false</_x041a__x043e__x043d__x0444__x0438__x0434__x0435__x043d__x0446__x0438__x0430__x043b__x044c__x043d__x043e_>
    <_x0412__x0438__x0434__x0020__x043c__x0430__x0442__x0435__x0440__x0438__x0430__x043b__x0430_ xmlns="d188fa63-99ee-4eed-b97c-158f20f8a2fc" xsi:nil="true"/>
    <_x0424__x0443__x043d__x043a__x0446__x0438__x043e__x043d__x0430__x043b_ xmlns="d188fa63-99ee-4eed-b97c-158f20f8a2fc"/>
    <_x041e__x0442__x0440__x0430__x0441__x043b__x044c_ xmlns="d188fa63-99ee-4eed-b97c-158f20f8a2fc"/>
    <_x041f__x0440__x043e__x0434__x0443__x043a__x0442_ xmlns="d188fa63-99ee-4eed-b97c-158f20f8a2fc"/>
  </documentManagement>
</p:properties>
</file>

<file path=customXml/itemProps1.xml><?xml version="1.0" encoding="utf-8"?>
<ds:datastoreItem xmlns:ds="http://schemas.openxmlformats.org/officeDocument/2006/customXml" ds:itemID="{B71935C4-4FC6-4E58-8D2B-5C485AE0B5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8fa63-99ee-4eed-b97c-158f20f8a2fc"/>
    <ds:schemaRef ds:uri="c5e27034-ba04-471f-9ffb-7dddbd796e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C13F25-1826-4553-8112-43137F420F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6D1058-6BA1-480B-B32C-9F74EA24B657}">
  <ds:schemaRefs>
    <ds:schemaRef ds:uri="http://schemas.microsoft.com/office/2006/metadata/properties"/>
    <ds:schemaRef ds:uri="http://schemas.microsoft.com/office/infopath/2007/PartnerControls"/>
    <ds:schemaRef ds:uri="d188fa63-99ee-4eed-b97c-158f20f8a2f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6499</TotalTime>
  <Words>256</Words>
  <Application>Microsoft Office PowerPoint</Application>
  <PresentationFormat>Произвольный</PresentationFormat>
  <Paragraphs>61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Raleway ExtraBold</vt:lpstr>
      <vt:lpstr>Calibri</vt:lpstr>
      <vt:lpstr>Open Sans</vt:lpstr>
      <vt:lpstr>Arial</vt:lpstr>
      <vt:lpstr>Raleway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PptxGenJS</dc:creator>
  <cp:lastModifiedBy>Пивоварова Ксения Андреевна</cp:lastModifiedBy>
  <cp:revision>33</cp:revision>
  <dcterms:created xsi:type="dcterms:W3CDTF">2024-09-05T09:49:16Z</dcterms:created>
  <dcterms:modified xsi:type="dcterms:W3CDTF">2024-10-01T09:14:09Z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0x0101003D5A795314C39B4AB3473C79DB73360A</vt:lpwstr>
  </property>
</Properties>
</file>